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04" d="100"/>
          <a:sy n="104" d="100"/>
        </p:scale>
        <p:origin x="144" y="3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33BBC-35EA-07EB-7431-C5B2BC691D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126868-1E31-4902-07BB-2F5023543A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EC23F6-9F6F-9EAF-6975-3FD745362EA8}"/>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5" name="Footer Placeholder 4">
            <a:extLst>
              <a:ext uri="{FF2B5EF4-FFF2-40B4-BE49-F238E27FC236}">
                <a16:creationId xmlns:a16="http://schemas.microsoft.com/office/drawing/2014/main" id="{8CF04E4D-2F43-46C1-4822-8EE36CD798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12CA97-BED1-F526-AECE-7C6AB73FC3CD}"/>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1855645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104F4-0D96-D3EB-59A6-8B9EF3E3D3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DEE4D4-1218-2834-5D63-676C36BC416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63150A-4764-15DE-F7C7-00073E61C6B8}"/>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5" name="Footer Placeholder 4">
            <a:extLst>
              <a:ext uri="{FF2B5EF4-FFF2-40B4-BE49-F238E27FC236}">
                <a16:creationId xmlns:a16="http://schemas.microsoft.com/office/drawing/2014/main" id="{2376E5DF-F36C-4C56-FFC2-D0B9D4C873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E7CF4F-207E-D4D0-CF6E-C1826596A36D}"/>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1536063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03C5CD-8AD8-96A2-C5C2-516792D53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FB28BD-0383-FCC6-64CC-28BC4533DC1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49E841-796A-F58F-F162-84C31B654AF5}"/>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5" name="Footer Placeholder 4">
            <a:extLst>
              <a:ext uri="{FF2B5EF4-FFF2-40B4-BE49-F238E27FC236}">
                <a16:creationId xmlns:a16="http://schemas.microsoft.com/office/drawing/2014/main" id="{C34E3071-58E7-D8E1-177B-005AE12B03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FF2960-420A-1751-6E81-085EFEBC39F7}"/>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141119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8ACD-6C9B-AF9D-E19D-7310302929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EE45C7-5379-F85A-9942-7AFEF04B7B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C43687-43BF-F434-22C7-DE08B7F0DAA0}"/>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5" name="Footer Placeholder 4">
            <a:extLst>
              <a:ext uri="{FF2B5EF4-FFF2-40B4-BE49-F238E27FC236}">
                <a16:creationId xmlns:a16="http://schemas.microsoft.com/office/drawing/2014/main" id="{BF72CF03-5DC9-ED4D-C36E-891C2F4936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F9CF9C-B1D1-6A27-EE52-32326B754EE0}"/>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2999875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F4412-E444-CF03-00BE-96A5DD4F4C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23B403B-585B-CBCE-709C-F9B8CA27E99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5F7601-1205-0C38-328D-D3A24CE444E6}"/>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5" name="Footer Placeholder 4">
            <a:extLst>
              <a:ext uri="{FF2B5EF4-FFF2-40B4-BE49-F238E27FC236}">
                <a16:creationId xmlns:a16="http://schemas.microsoft.com/office/drawing/2014/main" id="{24473254-9B55-DA0F-D675-003525ED27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44E144-145E-1B69-BEEC-B9278C15873A}"/>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1128984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CA573-6732-6317-C2F3-9591FCBCBC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E36464-7E35-59BC-D678-FCBED5AF211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EAFC24-4F2E-4E30-4FB3-B6BDF3FEBD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60DBE7-AF9A-2474-AA1E-EC54F3A8F7AC}"/>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6" name="Footer Placeholder 5">
            <a:extLst>
              <a:ext uri="{FF2B5EF4-FFF2-40B4-BE49-F238E27FC236}">
                <a16:creationId xmlns:a16="http://schemas.microsoft.com/office/drawing/2014/main" id="{316675FA-C746-6327-871F-91380584B0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311003-417F-1A9D-CBC4-FD40104EB04B}"/>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2757855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673A7-0998-C0B8-7D27-2AF68FA141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8DBEE8-843C-DB8C-5AC3-A4575A9BFC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DC8411-825F-9A8E-AD66-D93797554C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485D765-47E4-CC9A-60CE-E5D6A5E205C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14A9E1-EE71-99B7-2C9F-3B20A44107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7AD8C9-2A21-ADC3-FEB0-21F01807F8D4}"/>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8" name="Footer Placeholder 7">
            <a:extLst>
              <a:ext uri="{FF2B5EF4-FFF2-40B4-BE49-F238E27FC236}">
                <a16:creationId xmlns:a16="http://schemas.microsoft.com/office/drawing/2014/main" id="{B7E64C2E-F6CE-98EB-ECCE-39C16FD700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483F2E2-E804-53F5-53CA-F7A46286CF8C}"/>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1448284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21931-F64C-5951-5CA2-43DA3D34A4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EEA790-389B-BEBE-CEBA-5623535094B1}"/>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4" name="Footer Placeholder 3">
            <a:extLst>
              <a:ext uri="{FF2B5EF4-FFF2-40B4-BE49-F238E27FC236}">
                <a16:creationId xmlns:a16="http://schemas.microsoft.com/office/drawing/2014/main" id="{C1F84923-3C31-48BF-3DA8-56573DF87F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BC6A7B-89FF-65DF-0C02-D979A2A29B34}"/>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515430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29B74A-2CA4-8610-BA81-F7A022783F74}"/>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3" name="Footer Placeholder 2">
            <a:extLst>
              <a:ext uri="{FF2B5EF4-FFF2-40B4-BE49-F238E27FC236}">
                <a16:creationId xmlns:a16="http://schemas.microsoft.com/office/drawing/2014/main" id="{DD5E9532-C114-4F06-CF73-DDF9A00C6C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AE1C0F-E90D-8553-B4A5-48956B315219}"/>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55064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4431A-1FCE-06F1-6435-3BC8CF3276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B1503E-8D92-F44B-9722-74C20DB181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255D98-58BF-B8D5-C928-DAF30E7E27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02CBB4-5BF6-742F-C827-FEA716CF3AFB}"/>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6" name="Footer Placeholder 5">
            <a:extLst>
              <a:ext uri="{FF2B5EF4-FFF2-40B4-BE49-F238E27FC236}">
                <a16:creationId xmlns:a16="http://schemas.microsoft.com/office/drawing/2014/main" id="{C01488EE-7365-C301-AF05-153891C45B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6AF5EA-90C8-5927-6839-4251BEE250F7}"/>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321203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AA97-1399-EDF1-6BE1-4C0050E63E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48ECF8-C892-4B60-A812-8ADEEB7CE0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F9A270-10F5-CA29-EA4C-001E75F977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65665E-BBE5-17E2-5466-97BAC4027604}"/>
              </a:ext>
            </a:extLst>
          </p:cNvPr>
          <p:cNvSpPr>
            <a:spLocks noGrp="1"/>
          </p:cNvSpPr>
          <p:nvPr>
            <p:ph type="dt" sz="half" idx="10"/>
          </p:nvPr>
        </p:nvSpPr>
        <p:spPr/>
        <p:txBody>
          <a:bodyPr/>
          <a:lstStyle/>
          <a:p>
            <a:fld id="{6A33413C-AEC9-4C89-B690-BC14B2CA73D0}" type="datetimeFigureOut">
              <a:rPr lang="en-US" smtClean="0"/>
              <a:t>6/21/2023</a:t>
            </a:fld>
            <a:endParaRPr lang="en-US"/>
          </a:p>
        </p:txBody>
      </p:sp>
      <p:sp>
        <p:nvSpPr>
          <p:cNvPr id="6" name="Footer Placeholder 5">
            <a:extLst>
              <a:ext uri="{FF2B5EF4-FFF2-40B4-BE49-F238E27FC236}">
                <a16:creationId xmlns:a16="http://schemas.microsoft.com/office/drawing/2014/main" id="{DC66C724-1485-4449-FF56-A8A8384091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A52E1B-D41B-6AC1-6EF9-9DE0FF1C4B0A}"/>
              </a:ext>
            </a:extLst>
          </p:cNvPr>
          <p:cNvSpPr>
            <a:spLocks noGrp="1"/>
          </p:cNvSpPr>
          <p:nvPr>
            <p:ph type="sldNum" sz="quarter" idx="12"/>
          </p:nvPr>
        </p:nvSpPr>
        <p:spPr/>
        <p:txBody>
          <a:bodyPr/>
          <a:lstStyle/>
          <a:p>
            <a:fld id="{D85C7F36-1FD4-442E-ADA5-A28FE1BA3ED9}" type="slidenum">
              <a:rPr lang="en-US" smtClean="0"/>
              <a:t>‹#›</a:t>
            </a:fld>
            <a:endParaRPr lang="en-US"/>
          </a:p>
        </p:txBody>
      </p:sp>
    </p:spTree>
    <p:extLst>
      <p:ext uri="{BB962C8B-B14F-4D97-AF65-F5344CB8AC3E}">
        <p14:creationId xmlns:p14="http://schemas.microsoft.com/office/powerpoint/2010/main" val="540469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06A288-D5BB-8D21-E054-0DE7FA363C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87FE2D-116C-52ED-6577-03E2CF1236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94CACC-622A-E66B-1D92-56A204B769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33413C-AEC9-4C89-B690-BC14B2CA73D0}" type="datetimeFigureOut">
              <a:rPr lang="en-US" smtClean="0"/>
              <a:t>6/21/2023</a:t>
            </a:fld>
            <a:endParaRPr lang="en-US"/>
          </a:p>
        </p:txBody>
      </p:sp>
      <p:sp>
        <p:nvSpPr>
          <p:cNvPr id="5" name="Footer Placeholder 4">
            <a:extLst>
              <a:ext uri="{FF2B5EF4-FFF2-40B4-BE49-F238E27FC236}">
                <a16:creationId xmlns:a16="http://schemas.microsoft.com/office/drawing/2014/main" id="{8349FEE8-0480-4CB8-DC02-AB1F2F712C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4B7B53C-1773-F814-42B3-6A32AB4B38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5C7F36-1FD4-442E-ADA5-A28FE1BA3ED9}" type="slidenum">
              <a:rPr lang="en-US" smtClean="0"/>
              <a:t>‹#›</a:t>
            </a:fld>
            <a:endParaRPr lang="en-US"/>
          </a:p>
        </p:txBody>
      </p:sp>
    </p:spTree>
    <p:extLst>
      <p:ext uri="{BB962C8B-B14F-4D97-AF65-F5344CB8AC3E}">
        <p14:creationId xmlns:p14="http://schemas.microsoft.com/office/powerpoint/2010/main" val="17857704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starwars.fandom.com/wiki/Main_Page" TargetMode="External"/><Relationship Id="rId2" Type="http://schemas.openxmlformats.org/officeDocument/2006/relationships/hyperlink" Target="http://stapi.co/"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dennisbakhuis/wookieepediascience"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person, cartoon&#10;&#10;Description automatically generated">
            <a:extLst>
              <a:ext uri="{FF2B5EF4-FFF2-40B4-BE49-F238E27FC236}">
                <a16:creationId xmlns:a16="http://schemas.microsoft.com/office/drawing/2014/main" id="{E7962652-9BFC-2E6A-2ACC-414CCF0DF700}"/>
              </a:ext>
            </a:extLst>
          </p:cNvPr>
          <p:cNvPicPr>
            <a:picLocks noChangeAspect="1"/>
          </p:cNvPicPr>
          <p:nvPr/>
        </p:nvPicPr>
        <p:blipFill rotWithShape="1">
          <a:blip r:embed="rId2">
            <a:extLst>
              <a:ext uri="{28A0092B-C50C-407E-A947-70E740481C1C}">
                <a14:useLocalDpi xmlns:a14="http://schemas.microsoft.com/office/drawing/2010/main" val="0"/>
              </a:ext>
            </a:extLst>
          </a:blip>
          <a:srcRect l="5" t="558" r="21751" b="1"/>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3549B1C-0D80-CE18-E1DB-3A3438AF171F}"/>
              </a:ext>
            </a:extLst>
          </p:cNvPr>
          <p:cNvSpPr>
            <a:spLocks noGrp="1"/>
          </p:cNvSpPr>
          <p:nvPr>
            <p:ph type="ctrTitle"/>
          </p:nvPr>
        </p:nvSpPr>
        <p:spPr>
          <a:xfrm>
            <a:off x="477981" y="1122363"/>
            <a:ext cx="4023360" cy="3204134"/>
          </a:xfrm>
        </p:spPr>
        <p:txBody>
          <a:bodyPr anchor="b">
            <a:normAutofit/>
          </a:bodyPr>
          <a:lstStyle/>
          <a:p>
            <a:pPr algn="l"/>
            <a:r>
              <a:rPr lang="en-US" sz="4800"/>
              <a:t>Star Trek VS Star Wars</a:t>
            </a:r>
          </a:p>
        </p:txBody>
      </p:sp>
      <p:sp>
        <p:nvSpPr>
          <p:cNvPr id="3" name="Subtitle 2">
            <a:extLst>
              <a:ext uri="{FF2B5EF4-FFF2-40B4-BE49-F238E27FC236}">
                <a16:creationId xmlns:a16="http://schemas.microsoft.com/office/drawing/2014/main" id="{E4E8B2AF-3AFD-D5F6-BB0C-DDAD329D69FD}"/>
              </a:ext>
            </a:extLst>
          </p:cNvPr>
          <p:cNvSpPr>
            <a:spLocks noGrp="1"/>
          </p:cNvSpPr>
          <p:nvPr>
            <p:ph type="subTitle" idx="1"/>
          </p:nvPr>
        </p:nvSpPr>
        <p:spPr>
          <a:xfrm>
            <a:off x="477980" y="4872922"/>
            <a:ext cx="4023359" cy="1208141"/>
          </a:xfrm>
        </p:spPr>
        <p:txBody>
          <a:bodyPr>
            <a:normAutofit/>
          </a:bodyPr>
          <a:lstStyle/>
          <a:p>
            <a:pPr algn="l"/>
            <a:r>
              <a:rPr lang="en-US" sz="2000" dirty="0"/>
              <a:t>Which Universe Has Better Data?</a:t>
            </a:r>
          </a:p>
          <a:p>
            <a:pPr algn="l"/>
            <a:r>
              <a:rPr lang="en-US" sz="1500" dirty="0"/>
              <a:t>Capstone for Nashville Software School</a:t>
            </a:r>
          </a:p>
          <a:p>
            <a:pPr algn="l"/>
            <a:r>
              <a:rPr lang="en-US" sz="1500" dirty="0"/>
              <a:t>Data Analytics/DA8</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349350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par>
                                <p:cTn id="18" presetID="10" presetClass="entr" presetSubtype="0" fill="hold" grpId="0" nodeType="withEffect">
                                  <p:stCondLst>
                                    <p:cond delay="1000"/>
                                  </p:stCondLst>
                                  <p:iterate>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2C7714-408C-377D-1BA9-9D9BF5F2A384}"/>
              </a:ext>
            </a:extLst>
          </p:cNvPr>
          <p:cNvSpPr txBox="1"/>
          <p:nvPr/>
        </p:nvSpPr>
        <p:spPr>
          <a:xfrm>
            <a:off x="4447308" y="0"/>
            <a:ext cx="3297383" cy="923330"/>
          </a:xfrm>
          <a:prstGeom prst="rect">
            <a:avLst/>
          </a:prstGeom>
          <a:noFill/>
        </p:spPr>
        <p:txBody>
          <a:bodyPr wrap="square" rtlCol="0">
            <a:spAutoFit/>
          </a:bodyPr>
          <a:lstStyle/>
          <a:p>
            <a:r>
              <a:rPr lang="en-US" sz="5400" dirty="0">
                <a:solidFill>
                  <a:schemeClr val="bg1"/>
                </a:solidFill>
              </a:rPr>
              <a:t>Motivation</a:t>
            </a:r>
          </a:p>
        </p:txBody>
      </p:sp>
      <p:pic>
        <p:nvPicPr>
          <p:cNvPr id="4" name="Picture 3" descr="A picture containing human face, clothing, cartoon, person&#10;&#10;Description automatically generated">
            <a:extLst>
              <a:ext uri="{FF2B5EF4-FFF2-40B4-BE49-F238E27FC236}">
                <a16:creationId xmlns:a16="http://schemas.microsoft.com/office/drawing/2014/main" id="{E433948B-5071-183A-5F0F-7BA20EC90F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6928" y="3506771"/>
            <a:ext cx="4037814" cy="2351988"/>
          </a:xfrm>
          <a:prstGeom prst="rect">
            <a:avLst/>
          </a:prstGeom>
        </p:spPr>
      </p:pic>
      <p:pic>
        <p:nvPicPr>
          <p:cNvPr id="6" name="Picture 5" descr="A picture containing text, poster, fiction, book&#10;&#10;Description automatically generated">
            <a:extLst>
              <a:ext uri="{FF2B5EF4-FFF2-40B4-BE49-F238E27FC236}">
                <a16:creationId xmlns:a16="http://schemas.microsoft.com/office/drawing/2014/main" id="{3D1BB27A-22E6-A8A7-424F-092294DFBE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7260" y="3506770"/>
            <a:ext cx="3848485" cy="2351989"/>
          </a:xfrm>
          <a:prstGeom prst="rect">
            <a:avLst/>
          </a:prstGeom>
        </p:spPr>
      </p:pic>
      <p:sp>
        <p:nvSpPr>
          <p:cNvPr id="7" name="TextBox 6">
            <a:extLst>
              <a:ext uri="{FF2B5EF4-FFF2-40B4-BE49-F238E27FC236}">
                <a16:creationId xmlns:a16="http://schemas.microsoft.com/office/drawing/2014/main" id="{A6115742-3247-C8FE-4E91-B60266395CAE}"/>
              </a:ext>
            </a:extLst>
          </p:cNvPr>
          <p:cNvSpPr txBox="1"/>
          <p:nvPr/>
        </p:nvSpPr>
        <p:spPr>
          <a:xfrm>
            <a:off x="3102239" y="1773335"/>
            <a:ext cx="2082503" cy="1477328"/>
          </a:xfrm>
          <a:prstGeom prst="rect">
            <a:avLst/>
          </a:prstGeom>
          <a:noFill/>
        </p:spPr>
        <p:txBody>
          <a:bodyPr wrap="square" rtlCol="0">
            <a:spAutoFit/>
          </a:bodyPr>
          <a:lstStyle/>
          <a:p>
            <a:r>
              <a:rPr lang="en-US" dirty="0">
                <a:solidFill>
                  <a:schemeClr val="bg1"/>
                </a:solidFill>
              </a:rPr>
              <a:t>Star Trek:</a:t>
            </a:r>
          </a:p>
          <a:p>
            <a:pPr marL="285750" indent="-285750">
              <a:buFont typeface="Arial" panose="020B0604020202020204" pitchFamily="34" charset="0"/>
              <a:buChar char="•"/>
            </a:pPr>
            <a:r>
              <a:rPr lang="en-US" dirty="0">
                <a:solidFill>
                  <a:schemeClr val="bg1"/>
                </a:solidFill>
              </a:rPr>
              <a:t>Clean</a:t>
            </a:r>
          </a:p>
          <a:p>
            <a:pPr marL="285750" indent="-285750">
              <a:buFont typeface="Arial" panose="020B0604020202020204" pitchFamily="34" charset="0"/>
              <a:buChar char="•"/>
            </a:pPr>
            <a:r>
              <a:rPr lang="en-US" dirty="0">
                <a:solidFill>
                  <a:schemeClr val="bg1"/>
                </a:solidFill>
              </a:rPr>
              <a:t>Orderly</a:t>
            </a:r>
          </a:p>
          <a:p>
            <a:pPr marL="285750" indent="-285750">
              <a:buFont typeface="Arial" panose="020B0604020202020204" pitchFamily="34" charset="0"/>
              <a:buChar char="•"/>
            </a:pPr>
            <a:r>
              <a:rPr lang="en-US" dirty="0">
                <a:solidFill>
                  <a:schemeClr val="bg1"/>
                </a:solidFill>
              </a:rPr>
              <a:t>Categorized</a:t>
            </a:r>
          </a:p>
          <a:p>
            <a:pPr marL="285750" indent="-285750">
              <a:buFont typeface="Arial" panose="020B0604020202020204" pitchFamily="34" charset="0"/>
              <a:buChar char="•"/>
            </a:pPr>
            <a:r>
              <a:rPr lang="en-US" dirty="0">
                <a:solidFill>
                  <a:schemeClr val="bg1"/>
                </a:solidFill>
              </a:rPr>
              <a:t>Scientific</a:t>
            </a:r>
          </a:p>
        </p:txBody>
      </p:sp>
      <p:sp>
        <p:nvSpPr>
          <p:cNvPr id="8" name="TextBox 7">
            <a:extLst>
              <a:ext uri="{FF2B5EF4-FFF2-40B4-BE49-F238E27FC236}">
                <a16:creationId xmlns:a16="http://schemas.microsoft.com/office/drawing/2014/main" id="{A143DF73-6BB2-B6DF-4B63-69446B820676}"/>
              </a:ext>
            </a:extLst>
          </p:cNvPr>
          <p:cNvSpPr txBox="1"/>
          <p:nvPr/>
        </p:nvSpPr>
        <p:spPr>
          <a:xfrm>
            <a:off x="7010424" y="1752444"/>
            <a:ext cx="1772850" cy="1754326"/>
          </a:xfrm>
          <a:prstGeom prst="rect">
            <a:avLst/>
          </a:prstGeom>
          <a:noFill/>
        </p:spPr>
        <p:txBody>
          <a:bodyPr wrap="square" rtlCol="0">
            <a:spAutoFit/>
          </a:bodyPr>
          <a:lstStyle/>
          <a:p>
            <a:r>
              <a:rPr lang="en-US" dirty="0">
                <a:solidFill>
                  <a:schemeClr val="bg1"/>
                </a:solidFill>
              </a:rPr>
              <a:t>Star Wars:</a:t>
            </a:r>
          </a:p>
          <a:p>
            <a:pPr marL="285750" indent="-285750">
              <a:buFont typeface="Arial" panose="020B0604020202020204" pitchFamily="34" charset="0"/>
              <a:buChar char="•"/>
            </a:pPr>
            <a:r>
              <a:rPr lang="en-US" dirty="0">
                <a:solidFill>
                  <a:schemeClr val="bg1"/>
                </a:solidFill>
              </a:rPr>
              <a:t>Messy</a:t>
            </a:r>
          </a:p>
          <a:p>
            <a:pPr marL="285750" indent="-285750">
              <a:buFont typeface="Arial" panose="020B0604020202020204" pitchFamily="34" charset="0"/>
              <a:buChar char="•"/>
            </a:pPr>
            <a:r>
              <a:rPr lang="en-US" dirty="0">
                <a:solidFill>
                  <a:schemeClr val="bg1"/>
                </a:solidFill>
              </a:rPr>
              <a:t>Diverse</a:t>
            </a:r>
          </a:p>
          <a:p>
            <a:pPr marL="285750" indent="-285750">
              <a:buFont typeface="Arial" panose="020B0604020202020204" pitchFamily="34" charset="0"/>
              <a:buChar char="•"/>
            </a:pPr>
            <a:r>
              <a:rPr lang="en-US" dirty="0">
                <a:solidFill>
                  <a:schemeClr val="bg1"/>
                </a:solidFill>
              </a:rPr>
              <a:t>Descriptive</a:t>
            </a:r>
          </a:p>
          <a:p>
            <a:pPr marL="285750" indent="-285750">
              <a:buFont typeface="Arial" panose="020B0604020202020204" pitchFamily="34" charset="0"/>
              <a:buChar char="•"/>
            </a:pPr>
            <a:r>
              <a:rPr lang="en-US" dirty="0">
                <a:solidFill>
                  <a:schemeClr val="bg1"/>
                </a:solidFill>
              </a:rPr>
              <a:t>Spiritual</a:t>
            </a:r>
          </a:p>
          <a:p>
            <a:endParaRPr lang="en-US" dirty="0"/>
          </a:p>
        </p:txBody>
      </p:sp>
    </p:spTree>
    <p:extLst>
      <p:ext uri="{BB962C8B-B14F-4D97-AF65-F5344CB8AC3E}">
        <p14:creationId xmlns:p14="http://schemas.microsoft.com/office/powerpoint/2010/main" val="3421214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36DC1E-8739-ABE6-AE51-061051B9D2DE}"/>
              </a:ext>
            </a:extLst>
          </p:cNvPr>
          <p:cNvSpPr txBox="1"/>
          <p:nvPr/>
        </p:nvSpPr>
        <p:spPr>
          <a:xfrm>
            <a:off x="4105564" y="0"/>
            <a:ext cx="3980872" cy="923330"/>
          </a:xfrm>
          <a:prstGeom prst="rect">
            <a:avLst/>
          </a:prstGeom>
          <a:noFill/>
        </p:spPr>
        <p:txBody>
          <a:bodyPr wrap="square" rtlCol="0">
            <a:spAutoFit/>
          </a:bodyPr>
          <a:lstStyle/>
          <a:p>
            <a:r>
              <a:rPr lang="en-US" sz="5400" dirty="0">
                <a:solidFill>
                  <a:schemeClr val="bg1"/>
                </a:solidFill>
              </a:rPr>
              <a:t>Data Sources</a:t>
            </a:r>
          </a:p>
        </p:txBody>
      </p:sp>
      <p:sp>
        <p:nvSpPr>
          <p:cNvPr id="3" name="TextBox 2">
            <a:extLst>
              <a:ext uri="{FF2B5EF4-FFF2-40B4-BE49-F238E27FC236}">
                <a16:creationId xmlns:a16="http://schemas.microsoft.com/office/drawing/2014/main" id="{2CDC749E-3B49-49A2-B542-AAB0EE03A870}"/>
              </a:ext>
            </a:extLst>
          </p:cNvPr>
          <p:cNvSpPr txBox="1"/>
          <p:nvPr/>
        </p:nvSpPr>
        <p:spPr>
          <a:xfrm>
            <a:off x="729673" y="2817091"/>
            <a:ext cx="4581236" cy="2031325"/>
          </a:xfrm>
          <a:prstGeom prst="rect">
            <a:avLst/>
          </a:prstGeom>
          <a:noFill/>
        </p:spPr>
        <p:txBody>
          <a:bodyPr wrap="square" rtlCol="0">
            <a:spAutoFit/>
          </a:bodyPr>
          <a:lstStyle/>
          <a:p>
            <a:r>
              <a:rPr lang="en-US" b="0" i="0" dirty="0">
                <a:solidFill>
                  <a:srgbClr val="E6EDF3"/>
                </a:solidFill>
                <a:effectLst/>
                <a:latin typeface="-apple-system"/>
              </a:rPr>
              <a:t>STAPI is a RESTful web service that provides data about the Star Trek universe, such as characters, planets, species, starships, and more. It has a simple and consistent interface that allows users to query its data easily. The URL for STAPI is </a:t>
            </a:r>
            <a:r>
              <a:rPr lang="en-US" b="0" i="0" u="none" strike="noStrike" dirty="0">
                <a:solidFill>
                  <a:srgbClr val="E6EDF3"/>
                </a:solidFill>
                <a:effectLst/>
                <a:latin typeface="-apple-system"/>
                <a:hlinkClick r:id="rId2"/>
              </a:rPr>
              <a:t>http://stapi.co/</a:t>
            </a:r>
            <a:r>
              <a:rPr lang="en-US" b="0" i="0" dirty="0">
                <a:solidFill>
                  <a:srgbClr val="E6EDF3"/>
                </a:solidFill>
                <a:effectLst/>
                <a:latin typeface="-apple-system"/>
              </a:rPr>
              <a:t>.</a:t>
            </a:r>
          </a:p>
          <a:p>
            <a:endParaRPr lang="en-US" dirty="0"/>
          </a:p>
        </p:txBody>
      </p:sp>
      <p:sp>
        <p:nvSpPr>
          <p:cNvPr id="4" name="TextBox 3">
            <a:extLst>
              <a:ext uri="{FF2B5EF4-FFF2-40B4-BE49-F238E27FC236}">
                <a16:creationId xmlns:a16="http://schemas.microsoft.com/office/drawing/2014/main" id="{3524BBA9-3FC4-D7C1-D40C-F274A31668BA}"/>
              </a:ext>
            </a:extLst>
          </p:cNvPr>
          <p:cNvSpPr txBox="1"/>
          <p:nvPr/>
        </p:nvSpPr>
        <p:spPr>
          <a:xfrm>
            <a:off x="7213600" y="2770909"/>
            <a:ext cx="3980872" cy="2862322"/>
          </a:xfrm>
          <a:prstGeom prst="rect">
            <a:avLst/>
          </a:prstGeom>
          <a:noFill/>
        </p:spPr>
        <p:txBody>
          <a:bodyPr wrap="square" rtlCol="0">
            <a:spAutoFit/>
          </a:bodyPr>
          <a:lstStyle/>
          <a:p>
            <a:r>
              <a:rPr lang="en-US" b="0" i="0" dirty="0" err="1">
                <a:solidFill>
                  <a:srgbClr val="E6EDF3"/>
                </a:solidFill>
                <a:effectLst/>
                <a:latin typeface="-apple-system"/>
              </a:rPr>
              <a:t>Wookieepedia</a:t>
            </a:r>
            <a:r>
              <a:rPr lang="en-US" b="0" i="0" dirty="0">
                <a:solidFill>
                  <a:srgbClr val="E6EDF3"/>
                </a:solidFill>
                <a:effectLst/>
                <a:latin typeface="-apple-system"/>
              </a:rPr>
              <a:t> is a fan-made wiki that contains information about the Star Wars universe, such as characters, planets, species, vehicles, and more. It has an API that allows users to access its data programmatically. The URL for </a:t>
            </a:r>
            <a:r>
              <a:rPr lang="en-US" b="0" i="0" dirty="0" err="1">
                <a:solidFill>
                  <a:srgbClr val="E6EDF3"/>
                </a:solidFill>
                <a:effectLst/>
                <a:latin typeface="-apple-system"/>
              </a:rPr>
              <a:t>Wookieepedia</a:t>
            </a:r>
            <a:r>
              <a:rPr lang="en-US" b="0" i="0" dirty="0">
                <a:solidFill>
                  <a:srgbClr val="E6EDF3"/>
                </a:solidFill>
                <a:effectLst/>
                <a:latin typeface="-apple-system"/>
              </a:rPr>
              <a:t> is: </a:t>
            </a:r>
            <a:r>
              <a:rPr lang="en-US" b="0" i="0" u="none" strike="noStrike" dirty="0">
                <a:solidFill>
                  <a:srgbClr val="E6EDF3"/>
                </a:solidFill>
                <a:effectLst/>
                <a:latin typeface="-apple-system"/>
                <a:hlinkClick r:id="rId3"/>
              </a:rPr>
              <a:t>https://starwars.fandom.com/wiki/Main_Page</a:t>
            </a:r>
            <a:r>
              <a:rPr lang="en-US" b="0" i="0" dirty="0">
                <a:solidFill>
                  <a:srgbClr val="E6EDF3"/>
                </a:solidFill>
                <a:effectLst/>
                <a:latin typeface="-apple-system"/>
              </a:rPr>
              <a:t>.</a:t>
            </a:r>
          </a:p>
          <a:p>
            <a:endParaRPr lang="en-US" dirty="0"/>
          </a:p>
        </p:txBody>
      </p:sp>
    </p:spTree>
    <p:extLst>
      <p:ext uri="{BB962C8B-B14F-4D97-AF65-F5344CB8AC3E}">
        <p14:creationId xmlns:p14="http://schemas.microsoft.com/office/powerpoint/2010/main" val="1380095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BFEF2A-3AEA-DDBA-FF6E-B19F2D454CF2}"/>
              </a:ext>
            </a:extLst>
          </p:cNvPr>
          <p:cNvSpPr txBox="1"/>
          <p:nvPr/>
        </p:nvSpPr>
        <p:spPr>
          <a:xfrm>
            <a:off x="4105564" y="0"/>
            <a:ext cx="3980872" cy="923330"/>
          </a:xfrm>
          <a:prstGeom prst="rect">
            <a:avLst/>
          </a:prstGeom>
          <a:noFill/>
        </p:spPr>
        <p:txBody>
          <a:bodyPr wrap="square" rtlCol="0">
            <a:spAutoFit/>
          </a:bodyPr>
          <a:lstStyle/>
          <a:p>
            <a:r>
              <a:rPr lang="en-US" sz="5400" dirty="0">
                <a:solidFill>
                  <a:schemeClr val="bg1"/>
                </a:solidFill>
              </a:rPr>
              <a:t>Data Sources</a:t>
            </a:r>
          </a:p>
        </p:txBody>
      </p:sp>
      <p:sp>
        <p:nvSpPr>
          <p:cNvPr id="3" name="TextBox 2">
            <a:extLst>
              <a:ext uri="{FF2B5EF4-FFF2-40B4-BE49-F238E27FC236}">
                <a16:creationId xmlns:a16="http://schemas.microsoft.com/office/drawing/2014/main" id="{0D18C08D-96D0-C1D9-59CD-62E81A60D649}"/>
              </a:ext>
            </a:extLst>
          </p:cNvPr>
          <p:cNvSpPr txBox="1"/>
          <p:nvPr/>
        </p:nvSpPr>
        <p:spPr>
          <a:xfrm>
            <a:off x="2503055" y="2225964"/>
            <a:ext cx="7832436" cy="1754326"/>
          </a:xfrm>
          <a:prstGeom prst="rect">
            <a:avLst/>
          </a:prstGeom>
          <a:noFill/>
        </p:spPr>
        <p:txBody>
          <a:bodyPr wrap="square" rtlCol="0">
            <a:spAutoFit/>
          </a:bodyPr>
          <a:lstStyle/>
          <a:p>
            <a:r>
              <a:rPr lang="en-US" b="0" i="0" dirty="0">
                <a:solidFill>
                  <a:srgbClr val="E6EDF3"/>
                </a:solidFill>
                <a:effectLst/>
                <a:latin typeface="-apple-system"/>
              </a:rPr>
              <a:t>For the Star Wars data, I used a good portion of the </a:t>
            </a:r>
            <a:r>
              <a:rPr lang="en-US" b="0" i="0" dirty="0" err="1">
                <a:solidFill>
                  <a:srgbClr val="E6EDF3"/>
                </a:solidFill>
                <a:effectLst/>
                <a:latin typeface="-apple-system"/>
              </a:rPr>
              <a:t>Wookieepedia</a:t>
            </a:r>
            <a:r>
              <a:rPr lang="en-US" b="0" i="0" dirty="0">
                <a:solidFill>
                  <a:srgbClr val="E6EDF3"/>
                </a:solidFill>
                <a:effectLst/>
                <a:latin typeface="-apple-system"/>
              </a:rPr>
              <a:t> scrape from this GitHub repository: </a:t>
            </a:r>
            <a:r>
              <a:rPr lang="en-US" b="0" i="0" u="none" strike="noStrike" dirty="0">
                <a:effectLst/>
                <a:latin typeface="-apple-system"/>
                <a:hlinkClick r:id="rId2"/>
              </a:rPr>
              <a:t>https://github.com/dennisbakhuis/wookieepediascience</a:t>
            </a:r>
            <a:r>
              <a:rPr lang="en-US" b="0" i="0" dirty="0">
                <a:solidFill>
                  <a:srgbClr val="E6EDF3"/>
                </a:solidFill>
                <a:effectLst/>
                <a:latin typeface="-apple-system"/>
              </a:rPr>
              <a:t>. This repository contains scripts and notebooks that scrape and analyze data from </a:t>
            </a:r>
            <a:r>
              <a:rPr lang="en-US" b="0" i="0" dirty="0" err="1">
                <a:solidFill>
                  <a:srgbClr val="E6EDF3"/>
                </a:solidFill>
                <a:effectLst/>
                <a:latin typeface="-apple-system"/>
              </a:rPr>
              <a:t>Wookieepedia</a:t>
            </a:r>
            <a:r>
              <a:rPr lang="en-US" b="0" i="0" dirty="0">
                <a:solidFill>
                  <a:srgbClr val="E6EDF3"/>
                </a:solidFill>
                <a:effectLst/>
                <a:latin typeface="-apple-system"/>
              </a:rPr>
              <a:t> using Python and pandas. I modified some of the scripts to suit my needs and added some additional scraping functions. I would like to thank Dennis </a:t>
            </a:r>
            <a:r>
              <a:rPr lang="en-US" b="0" i="0" dirty="0" err="1">
                <a:solidFill>
                  <a:srgbClr val="E6EDF3"/>
                </a:solidFill>
                <a:effectLst/>
                <a:latin typeface="-apple-system"/>
              </a:rPr>
              <a:t>Bakhuis</a:t>
            </a:r>
            <a:r>
              <a:rPr lang="en-US" b="0" i="0" dirty="0">
                <a:solidFill>
                  <a:srgbClr val="E6EDF3"/>
                </a:solidFill>
                <a:effectLst/>
                <a:latin typeface="-apple-system"/>
              </a:rPr>
              <a:t> for creating and sharing this repository.</a:t>
            </a:r>
            <a:endParaRPr lang="en-US" dirty="0"/>
          </a:p>
        </p:txBody>
      </p:sp>
    </p:spTree>
    <p:extLst>
      <p:ext uri="{BB962C8B-B14F-4D97-AF65-F5344CB8AC3E}">
        <p14:creationId xmlns:p14="http://schemas.microsoft.com/office/powerpoint/2010/main" val="2314691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F2FD6E9-9C52-D5B7-B389-DB6EAC14536D}"/>
              </a:ext>
            </a:extLst>
          </p:cNvPr>
          <p:cNvSpPr txBox="1"/>
          <p:nvPr/>
        </p:nvSpPr>
        <p:spPr>
          <a:xfrm>
            <a:off x="4387272" y="0"/>
            <a:ext cx="3269673" cy="923330"/>
          </a:xfrm>
          <a:prstGeom prst="rect">
            <a:avLst/>
          </a:prstGeom>
          <a:noFill/>
        </p:spPr>
        <p:txBody>
          <a:bodyPr wrap="square" rtlCol="0">
            <a:spAutoFit/>
          </a:bodyPr>
          <a:lstStyle/>
          <a:p>
            <a:r>
              <a:rPr lang="en-US" sz="5400" dirty="0">
                <a:solidFill>
                  <a:schemeClr val="bg1"/>
                </a:solidFill>
              </a:rPr>
              <a:t>Challenges </a:t>
            </a:r>
          </a:p>
        </p:txBody>
      </p:sp>
      <p:sp>
        <p:nvSpPr>
          <p:cNvPr id="5" name="TextBox 4">
            <a:extLst>
              <a:ext uri="{FF2B5EF4-FFF2-40B4-BE49-F238E27FC236}">
                <a16:creationId xmlns:a16="http://schemas.microsoft.com/office/drawing/2014/main" id="{818D57BC-F5DD-C1BD-5292-F4CBE303C8A1}"/>
              </a:ext>
            </a:extLst>
          </p:cNvPr>
          <p:cNvSpPr txBox="1"/>
          <p:nvPr/>
        </p:nvSpPr>
        <p:spPr>
          <a:xfrm>
            <a:off x="1856509" y="2660073"/>
            <a:ext cx="3158837" cy="1477328"/>
          </a:xfrm>
          <a:prstGeom prst="rect">
            <a:avLst/>
          </a:prstGeom>
          <a:noFill/>
        </p:spPr>
        <p:txBody>
          <a:bodyPr wrap="square" rtlCol="0">
            <a:spAutoFit/>
          </a:bodyPr>
          <a:lstStyle/>
          <a:p>
            <a:r>
              <a:rPr lang="en-US" dirty="0">
                <a:solidFill>
                  <a:schemeClr val="bg1"/>
                </a:solidFill>
              </a:rPr>
              <a:t>Star Trek/STAPI Data</a:t>
            </a:r>
          </a:p>
          <a:p>
            <a:pPr marL="285750" indent="-285750">
              <a:buFont typeface="Arial" panose="020B0604020202020204" pitchFamily="34" charset="0"/>
              <a:buChar char="•"/>
            </a:pPr>
            <a:r>
              <a:rPr lang="en-US" dirty="0">
                <a:solidFill>
                  <a:schemeClr val="bg1"/>
                </a:solidFill>
              </a:rPr>
              <a:t>Very categorized</a:t>
            </a:r>
          </a:p>
          <a:p>
            <a:pPr marL="285750" indent="-285750">
              <a:buFont typeface="Arial" panose="020B0604020202020204" pitchFamily="34" charset="0"/>
              <a:buChar char="•"/>
            </a:pPr>
            <a:r>
              <a:rPr lang="en-US" dirty="0">
                <a:solidFill>
                  <a:schemeClr val="bg1"/>
                </a:solidFill>
              </a:rPr>
              <a:t>Often </a:t>
            </a:r>
            <a:r>
              <a:rPr lang="en-US" dirty="0" err="1">
                <a:solidFill>
                  <a:schemeClr val="bg1"/>
                </a:solidFill>
              </a:rPr>
              <a:t>booleans</a:t>
            </a:r>
            <a:r>
              <a:rPr lang="en-US" dirty="0">
                <a:solidFill>
                  <a:schemeClr val="bg1"/>
                </a:solidFill>
              </a:rPr>
              <a:t> only</a:t>
            </a:r>
          </a:p>
          <a:p>
            <a:pPr marL="285750" indent="-285750">
              <a:buFont typeface="Arial" panose="020B0604020202020204" pitchFamily="34" charset="0"/>
              <a:buChar char="•"/>
            </a:pPr>
            <a:r>
              <a:rPr lang="en-US" dirty="0">
                <a:solidFill>
                  <a:schemeClr val="bg1"/>
                </a:solidFill>
              </a:rPr>
              <a:t>Available for few entries</a:t>
            </a:r>
          </a:p>
          <a:p>
            <a:pPr marL="285750" indent="-285750">
              <a:buFont typeface="Arial" panose="020B0604020202020204" pitchFamily="34" charset="0"/>
              <a:buChar char="•"/>
            </a:pPr>
            <a:r>
              <a:rPr lang="en-US" dirty="0">
                <a:solidFill>
                  <a:schemeClr val="bg1"/>
                </a:solidFill>
              </a:rPr>
              <a:t>Initial STAPI Install Difficulty</a:t>
            </a:r>
          </a:p>
        </p:txBody>
      </p:sp>
      <p:sp>
        <p:nvSpPr>
          <p:cNvPr id="6" name="TextBox 5">
            <a:extLst>
              <a:ext uri="{FF2B5EF4-FFF2-40B4-BE49-F238E27FC236}">
                <a16:creationId xmlns:a16="http://schemas.microsoft.com/office/drawing/2014/main" id="{B6A280AC-2864-6A83-217A-53F056DAD750}"/>
              </a:ext>
            </a:extLst>
          </p:cNvPr>
          <p:cNvSpPr txBox="1"/>
          <p:nvPr/>
        </p:nvSpPr>
        <p:spPr>
          <a:xfrm>
            <a:off x="6636327" y="2660072"/>
            <a:ext cx="3158837" cy="1754326"/>
          </a:xfrm>
          <a:prstGeom prst="rect">
            <a:avLst/>
          </a:prstGeom>
          <a:noFill/>
        </p:spPr>
        <p:txBody>
          <a:bodyPr wrap="square" rtlCol="0">
            <a:spAutoFit/>
          </a:bodyPr>
          <a:lstStyle/>
          <a:p>
            <a:r>
              <a:rPr lang="en-US" dirty="0">
                <a:solidFill>
                  <a:schemeClr val="bg1"/>
                </a:solidFill>
              </a:rPr>
              <a:t>Star Wars/</a:t>
            </a:r>
            <a:r>
              <a:rPr lang="en-US" dirty="0" err="1">
                <a:solidFill>
                  <a:schemeClr val="bg1"/>
                </a:solidFill>
              </a:rPr>
              <a:t>Wookieepedia</a:t>
            </a:r>
            <a:r>
              <a:rPr lang="en-US" dirty="0">
                <a:solidFill>
                  <a:schemeClr val="bg1"/>
                </a:solidFill>
              </a:rPr>
              <a:t> Data</a:t>
            </a:r>
          </a:p>
          <a:p>
            <a:pPr marL="285750" indent="-285750">
              <a:buFont typeface="Arial" panose="020B0604020202020204" pitchFamily="34" charset="0"/>
              <a:buChar char="•"/>
            </a:pPr>
            <a:r>
              <a:rPr lang="en-US" dirty="0">
                <a:solidFill>
                  <a:schemeClr val="bg1"/>
                </a:solidFill>
              </a:rPr>
              <a:t>Very Descriptive </a:t>
            </a:r>
          </a:p>
          <a:p>
            <a:pPr marL="285750" indent="-285750">
              <a:buFont typeface="Arial" panose="020B0604020202020204" pitchFamily="34" charset="0"/>
              <a:buChar char="•"/>
            </a:pPr>
            <a:r>
              <a:rPr lang="en-US" dirty="0">
                <a:solidFill>
                  <a:schemeClr val="bg1"/>
                </a:solidFill>
              </a:rPr>
              <a:t>Messy</a:t>
            </a:r>
          </a:p>
          <a:p>
            <a:pPr marL="285750" indent="-285750">
              <a:buFont typeface="Arial" panose="020B0604020202020204" pitchFamily="34" charset="0"/>
              <a:buChar char="•"/>
            </a:pPr>
            <a:r>
              <a:rPr lang="en-US" dirty="0">
                <a:solidFill>
                  <a:schemeClr val="bg1"/>
                </a:solidFill>
              </a:rPr>
              <a:t>Lack of Consistency</a:t>
            </a:r>
          </a:p>
          <a:p>
            <a:pPr marL="285750" indent="-285750">
              <a:buFont typeface="Arial" panose="020B0604020202020204" pitchFamily="34" charset="0"/>
              <a:buChar char="•"/>
            </a:pPr>
            <a:r>
              <a:rPr lang="en-US" dirty="0">
                <a:solidFill>
                  <a:schemeClr val="bg1"/>
                </a:solidFill>
              </a:rPr>
              <a:t>Loops took many attempts</a:t>
            </a:r>
          </a:p>
          <a:p>
            <a:endParaRPr lang="en-US" dirty="0">
              <a:solidFill>
                <a:schemeClr val="bg1"/>
              </a:solidFill>
            </a:endParaRPr>
          </a:p>
        </p:txBody>
      </p:sp>
    </p:spTree>
    <p:extLst>
      <p:ext uri="{BB962C8B-B14F-4D97-AF65-F5344CB8AC3E}">
        <p14:creationId xmlns:p14="http://schemas.microsoft.com/office/powerpoint/2010/main" val="3839206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TotalTime>
  <Words>267</Words>
  <Application>Microsoft Office PowerPoint</Application>
  <PresentationFormat>Widescreen</PresentationFormat>
  <Paragraphs>31</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-apple-system</vt:lpstr>
      <vt:lpstr>Arial</vt:lpstr>
      <vt:lpstr>Calibri</vt:lpstr>
      <vt:lpstr>Calibri Light</vt:lpstr>
      <vt:lpstr>Office Theme</vt:lpstr>
      <vt:lpstr>Star Trek VS Star Wars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Star Trek VS Star Wars</dc:title>
  <dc:creator>John Ward</dc:creator>
  <cp:lastModifiedBy>John Ward</cp:lastModifiedBy>
  <cp:revision>6</cp:revision>
  <dcterms:created xsi:type="dcterms:W3CDTF">2023-06-22T01:38:30Z</dcterms:created>
  <dcterms:modified xsi:type="dcterms:W3CDTF">2023-06-22T02:16:52Z</dcterms:modified>
</cp:coreProperties>
</file>

<file path=docProps/thumbnail.jpeg>
</file>